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390" r:id="rId2"/>
    <p:sldId id="387" r:id="rId3"/>
    <p:sldId id="403" r:id="rId4"/>
    <p:sldId id="371" r:id="rId5"/>
    <p:sldId id="389" r:id="rId6"/>
    <p:sldId id="372" r:id="rId7"/>
    <p:sldId id="391" r:id="rId8"/>
    <p:sldId id="373" r:id="rId9"/>
    <p:sldId id="392" r:id="rId10"/>
    <p:sldId id="374" r:id="rId11"/>
    <p:sldId id="375" r:id="rId12"/>
    <p:sldId id="376" r:id="rId13"/>
    <p:sldId id="393" r:id="rId14"/>
    <p:sldId id="394" r:id="rId15"/>
    <p:sldId id="377" r:id="rId16"/>
    <p:sldId id="395" r:id="rId17"/>
    <p:sldId id="378" r:id="rId18"/>
    <p:sldId id="396" r:id="rId19"/>
    <p:sldId id="397" r:id="rId20"/>
    <p:sldId id="398" r:id="rId21"/>
    <p:sldId id="399" r:id="rId22"/>
    <p:sldId id="400" r:id="rId23"/>
    <p:sldId id="401" r:id="rId24"/>
    <p:sldId id="405" r:id="rId25"/>
    <p:sldId id="406" r:id="rId26"/>
    <p:sldId id="407" r:id="rId27"/>
    <p:sldId id="402" r:id="rId28"/>
    <p:sldId id="404" r:id="rId29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2000"/>
    <a:srgbClr val="993300"/>
    <a:srgbClr val="FFCC66"/>
    <a:srgbClr val="FFFFCC"/>
    <a:srgbClr val="820000"/>
    <a:srgbClr val="FF0000"/>
    <a:srgbClr val="000096"/>
    <a:srgbClr val="00009E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92" d="100"/>
          <a:sy n="192" d="100"/>
        </p:scale>
        <p:origin x="-96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B508525-49F7-4BF0-810C-EAD5F96400EE}" type="datetimeFigureOut">
              <a:rPr lang="en-US"/>
              <a:pPr>
                <a:defRPr/>
              </a:pPr>
              <a:t>8/8/11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F51B90A-E39D-4E7A-8AA0-B67DD216A6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1289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77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BC7AB-603F-43A2-9E5A-5597782D3A1E}" type="datetimeFigureOut">
              <a:rPr lang="en-US"/>
              <a:pPr>
                <a:defRPr/>
              </a:pPr>
              <a:t>8/8/11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C9A71-403C-4D1D-A6C8-692174224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721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3B0F4-621A-42AE-BFEC-7310B8589923}" type="datetimeFigureOut">
              <a:rPr lang="en-US"/>
              <a:pPr>
                <a:defRPr/>
              </a:pPr>
              <a:t>8/8/11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3A8A3-F9AE-4637-8420-CB0EA3E866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689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1C69A6-000D-49F7-9395-91CCD8CEEF1C}" type="datetimeFigureOut">
              <a:rPr lang="en-US"/>
              <a:pPr>
                <a:defRPr/>
              </a:pPr>
              <a:t>8/8/11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6347A-F434-4616-8870-B211D1534C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874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F970D-44B6-40D9-9935-CBEDACAD6475}" type="datetimeFigureOut">
              <a:rPr lang="en-US"/>
              <a:pPr>
                <a:defRPr/>
              </a:pPr>
              <a:t>8/8/11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5EE1E-E628-41D0-B11D-5BC7644576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089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AE086-7B04-4412-94E1-4AE5E85C47AE}" type="datetimeFigureOut">
              <a:rPr lang="en-US"/>
              <a:pPr>
                <a:defRPr/>
              </a:pPr>
              <a:t>8/8/11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87917-2602-4B50-A45F-26E95E1E32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90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3951C-8458-4E43-BC2C-B0A0029D5AC7}" type="datetimeFigureOut">
              <a:rPr lang="en-US"/>
              <a:pPr>
                <a:defRPr/>
              </a:pPr>
              <a:t>8/8/11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C6DB0-6E16-4B1C-A507-345711B418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650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A00F4-98CB-4014-864B-81D0AE9436A3}" type="datetimeFigureOut">
              <a:rPr lang="en-US"/>
              <a:pPr>
                <a:defRPr/>
              </a:pPr>
              <a:t>8/8/11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65879-9D3D-49AC-9D17-91AB788AEF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328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C8E8C-8509-4089-B8CA-F9F6219BBAD9}" type="datetimeFigureOut">
              <a:rPr lang="en-US"/>
              <a:pPr>
                <a:defRPr/>
              </a:pPr>
              <a:t>8/8/11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4B534-C531-4430-BAC6-9281ED02BD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297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97CA5-B700-44A0-A587-8ADF7287BE7C}" type="datetimeFigureOut">
              <a:rPr lang="en-US"/>
              <a:pPr>
                <a:defRPr/>
              </a:pPr>
              <a:t>8/8/11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80447-1DB9-4F5C-B488-5294A6AD3C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848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9B97B-9F38-41A4-A88F-E1D48BD7EE17}" type="datetimeFigureOut">
              <a:rPr lang="en-US"/>
              <a:pPr>
                <a:defRPr/>
              </a:pPr>
              <a:t>8/8/11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01E07-AAA8-4DE6-8A0E-FD8D40A8CE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913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7DD5F-34AB-4945-97AA-94E10305B9F4}" type="datetimeFigureOut">
              <a:rPr lang="en-US"/>
              <a:pPr>
                <a:defRPr/>
              </a:pPr>
              <a:t>8/8/11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B139B-5174-4B75-A9A1-4BC2A45503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657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  <a14:imgEffect>
                      <a14:brightnessContrast bright="-20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6478EE8-F105-4881-93F8-F1E4533EED6E}" type="datetimeFigureOut">
              <a:rPr lang="en-US"/>
              <a:pPr>
                <a:defRPr/>
              </a:pPr>
              <a:t>8/8/11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4AF4F4-8F32-4BCF-B230-81F4C8F573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838200"/>
            <a:ext cx="4572000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morning" dir="t"/>
            </a:scene3d>
            <a:sp3d extrusionH="57150" prstMaterial="powder">
              <a:bevelT w="38100" h="38100"/>
            </a:sp3d>
          </a:bodyPr>
          <a:lstStyle/>
          <a:p>
            <a:pPr algn="l"/>
            <a:r>
              <a:rPr lang="en-US" sz="60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Summary Judgment</a:t>
            </a:r>
            <a:endParaRPr lang="en-US" sz="6000" dirty="0">
              <a:solidFill>
                <a:srgbClr val="FFCC66"/>
              </a:solidFill>
              <a:effectLst>
                <a:glow rad="12700">
                  <a:schemeClr val="tx1">
                    <a:alpha val="85000"/>
                  </a:schemeClr>
                </a:glo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7200" y="4953000"/>
            <a:ext cx="4572000" cy="9233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l"/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Thomas A. Cox, </a:t>
            </a:r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Attorney at Law</a:t>
            </a:r>
            <a:b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Portland, Maine </a:t>
            </a:r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tac@gwi.net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6019800"/>
            <a:ext cx="5181600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l"/>
            <a:r>
              <a:rPr lang="en-US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For Max Gardner’s Bankruptcy Boot Camp</a:t>
            </a:r>
            <a:endParaRPr lang="en-US" dirty="0">
              <a:solidFill>
                <a:srgbClr val="FFCC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9243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1000"/>
                    </a14:imgEffect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81200" y="2667000"/>
            <a:ext cx="6477000" cy="1066800"/>
          </a:xfrm>
          <a:noFill/>
          <a:ln w="38100">
            <a:noFill/>
          </a:ln>
          <a:scene3d>
            <a:camera prst="orthographicFront"/>
            <a:lightRig rig="morning" dir="t"/>
          </a:scene3d>
          <a:sp3d>
            <a:bevelT w="165100" prst="coolSlant"/>
            <a:bevelB w="165100" prst="coolSlant"/>
          </a:sp3d>
        </p:spPr>
        <p:txBody>
          <a:bodyPr>
            <a:normAutofit/>
            <a:sp3d extrusionH="57150" prstMaterial="powder">
              <a:bevelT w="38100" h="38100"/>
            </a:sp3d>
          </a:bodyPr>
          <a:lstStyle/>
          <a:p>
            <a:pPr algn="l" eaLnBrk="1" hangingPunct="1"/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1</a:t>
            </a:r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. Servicing Agreement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981200" y="3733800"/>
            <a:ext cx="5791200" cy="1066800"/>
          </a:xfrm>
          <a:noFill/>
          <a:ln w="38100">
            <a:noFill/>
          </a:ln>
          <a:scene3d>
            <a:camera prst="orthographicFront"/>
            <a:lightRig rig="morning" dir="t"/>
          </a:scene3d>
          <a:sp3d>
            <a:bevelT w="165100" prst="coolSlant"/>
            <a:bevelB w="165100" prst="coolSlant"/>
          </a:sp3d>
        </p:spPr>
        <p:txBody>
          <a:bodyPr>
            <a:normAutofit/>
            <a:sp3d extrusionH="57150" prstMaterial="powder">
              <a:bevelT w="38100" h="38100"/>
            </a:sp3d>
          </a:bodyPr>
          <a:lstStyle/>
          <a:p>
            <a:pPr algn="l" eaLnBrk="1" hangingPunct="1"/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2. Loan Documents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09600" y="1219200"/>
            <a:ext cx="7162800" cy="1676400"/>
          </a:xfrm>
          <a:noFill/>
          <a:ln w="38100">
            <a:noFill/>
          </a:ln>
          <a:scene3d>
            <a:camera prst="orthographicFront"/>
            <a:lightRig rig="morning" dir="t"/>
          </a:scene3d>
          <a:sp3d>
            <a:bevelT w="165100" prst="coolSlant"/>
            <a:bevelB w="165100" prst="coolSlant"/>
          </a:sp3d>
        </p:spPr>
        <p:txBody>
          <a:bodyPr>
            <a:normAutofit/>
            <a:sp3d extrusionH="57150" prstMaterial="powder">
              <a:bevelT w="38100" h="38100"/>
            </a:sp3d>
          </a:bodyPr>
          <a:lstStyle/>
          <a:p>
            <a:pPr algn="l" eaLnBrk="1" hangingPunct="1"/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E. Business Records</a:t>
            </a:r>
          </a:p>
        </p:txBody>
      </p:sp>
    </p:spTree>
    <p:extLst>
      <p:ext uri="{BB962C8B-B14F-4D97-AF65-F5344CB8AC3E}">
        <p14:creationId xmlns:p14="http://schemas.microsoft.com/office/powerpoint/2010/main" val="3318838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1000"/>
                    </a14:imgEffect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886200"/>
            <a:ext cx="7772400" cy="914400"/>
          </a:xfrm>
          <a:noFill/>
          <a:ln w="38100">
            <a:noFill/>
          </a:ln>
          <a:scene3d>
            <a:camera prst="orthographicFront"/>
            <a:lightRig rig="morning" dir="t"/>
          </a:scene3d>
          <a:sp3d>
            <a:bevelT w="165100" prst="coolSlant"/>
            <a:bevelB w="165100" prst="coolSlant"/>
          </a:sp3d>
        </p:spPr>
        <p:txBody>
          <a:bodyPr>
            <a:normAutofit/>
            <a:sp3d extrusionH="57150" prstMaterial="powder">
              <a:bevelT w="38100" h="38100"/>
            </a:sp3d>
          </a:bodyPr>
          <a:lstStyle/>
          <a:p>
            <a:pPr algn="l" eaLnBrk="1" hangingPunct="1"/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4. </a:t>
            </a:r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Loan </a:t>
            </a:r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History Documents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38200" y="4876800"/>
            <a:ext cx="7772400" cy="914400"/>
          </a:xfrm>
          <a:noFill/>
          <a:ln w="38100">
            <a:noFill/>
          </a:ln>
          <a:scene3d>
            <a:camera prst="orthographicFront"/>
            <a:lightRig rig="morning" dir="t"/>
          </a:scene3d>
          <a:sp3d>
            <a:bevelT w="165100" prst="coolSlant"/>
            <a:bevelB w="165100" prst="coolSlant"/>
          </a:sp3d>
        </p:spPr>
        <p:txBody>
          <a:bodyPr>
            <a:normAutofit/>
            <a:sp3d extrusionH="57150" prstMaterial="powder">
              <a:bevelT w="38100" h="38100"/>
            </a:sp3d>
          </a:bodyPr>
          <a:lstStyle/>
          <a:p>
            <a:pPr algn="l" eaLnBrk="1" hangingPunct="1"/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5. </a:t>
            </a:r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Servicer </a:t>
            </a:r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Members Relief Act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371600" y="2895600"/>
            <a:ext cx="7772400" cy="685800"/>
          </a:xfrm>
          <a:noFill/>
          <a:ln w="38100">
            <a:noFill/>
          </a:ln>
          <a:scene3d>
            <a:camera prst="orthographicFront"/>
            <a:lightRig rig="morning" dir="t"/>
          </a:scene3d>
          <a:sp3d>
            <a:bevelT w="165100" prst="coolSlant"/>
            <a:bevelB w="165100" prst="coolSlant"/>
          </a:sp3d>
        </p:spPr>
        <p:txBody>
          <a:bodyPr>
            <a:normAutofit/>
            <a:sp3d extrusionH="57150" prstMaterial="powder">
              <a:bevelT w="38100" h="38100"/>
            </a:sp3d>
          </a:bodyPr>
          <a:lstStyle/>
          <a:p>
            <a:pPr algn="l" eaLnBrk="1" hangingPunct="1"/>
            <a:r>
              <a:rPr lang="en-US" sz="28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b. </a:t>
            </a:r>
            <a:r>
              <a:rPr lang="en-US" sz="28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Proof </a:t>
            </a:r>
            <a:r>
              <a:rPr lang="en-US" sz="28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of Mailing</a:t>
            </a:r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371600" y="2057400"/>
            <a:ext cx="7772400" cy="685800"/>
          </a:xfrm>
          <a:noFill/>
          <a:ln w="38100">
            <a:noFill/>
          </a:ln>
          <a:scene3d>
            <a:camera prst="orthographicFront"/>
            <a:lightRig rig="morning" dir="t"/>
          </a:scene3d>
          <a:sp3d>
            <a:bevelT w="165100" prst="coolSlant"/>
            <a:bevelB w="165100" prst="coolSlant"/>
          </a:sp3d>
        </p:spPr>
        <p:txBody>
          <a:bodyPr>
            <a:normAutofit/>
            <a:sp3d extrusionH="57150" prstMaterial="powder">
              <a:bevelT w="38100" h="38100"/>
            </a:sp3d>
          </a:bodyPr>
          <a:lstStyle/>
          <a:p>
            <a:pPr algn="l" eaLnBrk="1" hangingPunct="1"/>
            <a:r>
              <a:rPr lang="en-US" sz="28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a. </a:t>
            </a:r>
            <a:r>
              <a:rPr lang="en-US" sz="28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Default </a:t>
            </a:r>
            <a:r>
              <a:rPr lang="en-US" sz="28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/ Cure Letters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838200" y="838200"/>
            <a:ext cx="7772400" cy="1066800"/>
          </a:xfrm>
          <a:noFill/>
          <a:ln w="38100">
            <a:noFill/>
          </a:ln>
          <a:scene3d>
            <a:camera prst="orthographicFront"/>
            <a:lightRig rig="morning" dir="t"/>
          </a:scene3d>
          <a:sp3d>
            <a:bevelT w="165100" prst="coolSlant"/>
            <a:bevelB w="165100" prst="coolSlant"/>
          </a:sp3d>
        </p:spPr>
        <p:txBody>
          <a:bodyPr>
            <a:normAutofit/>
            <a:sp3d extrusionH="57150" prstMaterial="powder">
              <a:bevelT w="38100" h="38100"/>
            </a:sp3d>
          </a:bodyPr>
          <a:lstStyle/>
          <a:p>
            <a:pPr algn="l" eaLnBrk="1" hangingPunct="1"/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3. </a:t>
            </a:r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Default </a:t>
            </a:r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Notice Records</a:t>
            </a:r>
          </a:p>
        </p:txBody>
      </p:sp>
    </p:spTree>
    <p:extLst>
      <p:ext uri="{BB962C8B-B14F-4D97-AF65-F5344CB8AC3E}">
        <p14:creationId xmlns:p14="http://schemas.microsoft.com/office/powerpoint/2010/main" val="4259316458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7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1000"/>
                    </a14:imgEffect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4038600"/>
            <a:ext cx="7696200" cy="914400"/>
          </a:xfrm>
          <a:noFill/>
          <a:ln w="38100">
            <a:noFill/>
          </a:ln>
          <a:scene3d>
            <a:camera prst="orthographicFront"/>
            <a:lightRig rig="morning" dir="t"/>
          </a:scene3d>
          <a:sp3d>
            <a:bevelT w="165100" prst="coolSlant"/>
            <a:bevelB w="165100" prst="coolSlant"/>
          </a:sp3d>
        </p:spPr>
        <p:txBody>
          <a:bodyPr>
            <a:normAutofit/>
            <a:sp3d extrusionH="57150" prstMaterial="powder">
              <a:bevelT w="38100" h="38100"/>
            </a:sp3d>
          </a:bodyPr>
          <a:lstStyle/>
          <a:p>
            <a:pPr algn="l" eaLnBrk="1" hangingPunct="1"/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 2. Computer Calculations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533400" y="1219200"/>
            <a:ext cx="7772400" cy="1676400"/>
          </a:xfrm>
          <a:noFill/>
          <a:ln w="38100">
            <a:noFill/>
          </a:ln>
          <a:scene3d>
            <a:camera prst="orthographicFront"/>
            <a:lightRig rig="morning" dir="t"/>
          </a:scene3d>
          <a:sp3d>
            <a:bevelT w="165100" prst="coolSlant"/>
            <a:bevelB w="165100" prst="coolSlant"/>
          </a:sp3d>
        </p:spPr>
        <p:txBody>
          <a:bodyPr>
            <a:normAutofit/>
            <a:sp3d extrusionH="57150" prstMaterial="powder">
              <a:bevelT w="38100" h="38100"/>
            </a:sp3d>
          </a:bodyPr>
          <a:lstStyle/>
          <a:p>
            <a:pPr marL="512064" indent="-512064" algn="l" eaLnBrk="1" hangingPunct="1">
              <a:buFont typeface="+mj-lt"/>
              <a:buAutoNum type="alphaUcPeriod" startAt="6"/>
            </a:pPr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Servicer </a:t>
            </a:r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Papers that Are Not Business Records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143000" y="2971800"/>
            <a:ext cx="7772400" cy="914400"/>
          </a:xfrm>
          <a:noFill/>
          <a:ln w="38100">
            <a:noFill/>
          </a:ln>
          <a:scene3d>
            <a:camera prst="orthographicFront"/>
            <a:lightRig rig="morning" dir="t"/>
          </a:scene3d>
          <a:sp3d>
            <a:bevelT w="165100" prst="coolSlant"/>
            <a:bevelB w="165100" prst="coolSlant"/>
          </a:sp3d>
        </p:spPr>
        <p:txBody>
          <a:bodyPr>
            <a:normAutofit/>
            <a:sp3d extrusionH="57150" prstMaterial="powder">
              <a:bevelT w="38100" h="38100"/>
            </a:sp3d>
          </a:bodyPr>
          <a:lstStyle/>
          <a:p>
            <a:pPr algn="l" eaLnBrk="1" hangingPunct="1"/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1. Documents Prepared for Litigation</a:t>
            </a:r>
          </a:p>
        </p:txBody>
      </p:sp>
    </p:spTree>
    <p:extLst>
      <p:ext uri="{BB962C8B-B14F-4D97-AF65-F5344CB8AC3E}">
        <p14:creationId xmlns:p14="http://schemas.microsoft.com/office/powerpoint/2010/main" val="125182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1000"/>
                    </a14:imgEffect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676400"/>
          </a:xfrm>
          <a:noFill/>
          <a:ln w="38100">
            <a:noFill/>
          </a:ln>
          <a:scene3d>
            <a:camera prst="orthographicFront"/>
            <a:lightRig rig="morning" dir="t"/>
          </a:scene3d>
          <a:sp3d>
            <a:bevelT w="165100" prst="coolSlant"/>
            <a:bevelB w="165100" prst="coolSlant"/>
          </a:sp3d>
        </p:spPr>
        <p:txBody>
          <a:bodyPr>
            <a:normAutofit/>
            <a:sp3d extrusionH="57150" prstMaterial="powder">
              <a:bevelT w="38100" h="38100"/>
            </a:sp3d>
          </a:bodyPr>
          <a:lstStyle/>
          <a:p>
            <a:pPr algn="l" eaLnBrk="1" hangingPunct="1"/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G. </a:t>
            </a:r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Legal </a:t>
            </a:r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Conclusions in Affidavits</a:t>
            </a:r>
          </a:p>
        </p:txBody>
      </p:sp>
    </p:spTree>
    <p:extLst>
      <p:ext uri="{BB962C8B-B14F-4D97-AF65-F5344CB8AC3E}">
        <p14:creationId xmlns:p14="http://schemas.microsoft.com/office/powerpoint/2010/main" val="2933718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1000"/>
                    </a14:imgEffect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990600"/>
            <a:ext cx="8153400" cy="58477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morning" dir="t"/>
            </a:scene3d>
            <a:sp3d extrusionH="57150" prstMaterial="powder">
              <a:bevelT w="38100" h="38100"/>
            </a:sp3d>
          </a:bodyPr>
          <a:lstStyle/>
          <a:p>
            <a:pPr algn="l"/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III.  Statements of Material Facts  (SMF)</a:t>
            </a:r>
            <a:endParaRPr lang="en-US" sz="3200" dirty="0">
              <a:solidFill>
                <a:srgbClr val="FFCC66"/>
              </a:solidFill>
              <a:effectLst>
                <a:glow rad="12700">
                  <a:schemeClr val="tx1">
                    <a:alpha val="8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77624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1000"/>
                    </a14:imgEffect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0"/>
            <a:ext cx="7772400" cy="838200"/>
          </a:xfrm>
          <a:noFill/>
          <a:ln w="38100">
            <a:noFill/>
          </a:ln>
          <a:scene3d>
            <a:camera prst="orthographicFront"/>
            <a:lightRig rig="morning" dir="t"/>
          </a:scene3d>
          <a:sp3d>
            <a:bevelT w="165100" prst="coolSlant"/>
            <a:bevelB w="165100" prst="coolSlant"/>
          </a:sp3d>
        </p:spPr>
        <p:txBody>
          <a:bodyPr>
            <a:normAutofit/>
            <a:sp3d extrusionH="57150" prstMaterial="powder">
              <a:bevelT w="38100" h="38100"/>
            </a:sp3d>
          </a:bodyPr>
          <a:lstStyle/>
          <a:p>
            <a:pPr algn="l" eaLnBrk="1" hangingPunct="1"/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A. What Is an SMF?</a:t>
            </a:r>
          </a:p>
        </p:txBody>
      </p:sp>
    </p:spTree>
    <p:extLst>
      <p:ext uri="{BB962C8B-B14F-4D97-AF65-F5344CB8AC3E}">
        <p14:creationId xmlns:p14="http://schemas.microsoft.com/office/powerpoint/2010/main" val="2424958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1000"/>
                    </a14:imgEffect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914400"/>
          </a:xfrm>
          <a:noFill/>
          <a:ln w="38100">
            <a:noFill/>
          </a:ln>
          <a:scene3d>
            <a:camera prst="orthographicFront"/>
            <a:lightRig rig="morning" dir="t"/>
          </a:scene3d>
          <a:sp3d>
            <a:bevelT w="165100" prst="coolSlant"/>
            <a:bevelB w="165100" prst="coolSlant"/>
          </a:sp3d>
        </p:spPr>
        <p:txBody>
          <a:bodyPr>
            <a:normAutofit/>
            <a:sp3d extrusionH="57150" prstMaterial="powder">
              <a:bevelT w="38100" h="38100"/>
            </a:sp3d>
          </a:bodyPr>
          <a:lstStyle/>
          <a:p>
            <a:pPr algn="l" eaLnBrk="1" hangingPunct="1"/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B. 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 Opposing 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an SMF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914400" y="3276600"/>
            <a:ext cx="7543800" cy="838200"/>
          </a:xfrm>
          <a:noFill/>
          <a:ln w="38100">
            <a:noFill/>
          </a:ln>
          <a:scene3d>
            <a:camera prst="orthographicFront"/>
            <a:lightRig rig="morning" dir="t"/>
          </a:scene3d>
          <a:sp3d>
            <a:bevelT w="165100" prst="coolSlant"/>
            <a:bevelB w="165100" prst="coolSlant"/>
          </a:sp3d>
        </p:spPr>
        <p:txBody>
          <a:bodyPr>
            <a:normAutofit/>
            <a:sp3d extrusionH="57150" prstMaterial="powder">
              <a:bevelT w="38100" h="38100"/>
            </a:sp3d>
          </a:bodyPr>
          <a:lstStyle/>
          <a:p>
            <a:pPr algn="l" eaLnBrk="1" hangingPunct="1"/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 Motions 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to Strike and 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Objections</a:t>
            </a:r>
            <a:endParaRPr lang="en-US" sz="3200" b="1" dirty="0" smtClean="0">
              <a:solidFill>
                <a:srgbClr val="FFCC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990600" y="4343400"/>
            <a:ext cx="6858000" cy="1219200"/>
          </a:xfrm>
          <a:noFill/>
          <a:ln w="38100">
            <a:noFill/>
          </a:ln>
          <a:scene3d>
            <a:camera prst="orthographicFront"/>
            <a:lightRig rig="morning" dir="t"/>
          </a:scene3d>
          <a:sp3d>
            <a:bevelT w="165100" prst="coolSlant"/>
            <a:bevelB w="165100" prst="coolSlant"/>
          </a:sp3d>
        </p:spPr>
        <p:txBody>
          <a:bodyPr>
            <a:normAutofit/>
            <a:sp3d extrusionH="57150" prstMaterial="powder">
              <a:bevelT w="38100" h="38100"/>
            </a:sp3d>
          </a:bodyPr>
          <a:lstStyle/>
          <a:p>
            <a:pPr marL="514350" indent="-514350" algn="l" eaLnBrk="1" hangingPunct="1">
              <a:buFont typeface="+mj-lt"/>
              <a:buAutoNum type="arabicPeriod" startAt="2"/>
            </a:pP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Matching 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SMF Statements to 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Servicer 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Affidavit Statements</a:t>
            </a:r>
          </a:p>
        </p:txBody>
      </p:sp>
    </p:spTree>
    <p:extLst>
      <p:ext uri="{BB962C8B-B14F-4D97-AF65-F5344CB8AC3E}">
        <p14:creationId xmlns:p14="http://schemas.microsoft.com/office/powerpoint/2010/main" val="21360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1000"/>
                    </a14:imgEffect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47800" y="1219200"/>
            <a:ext cx="6781800" cy="1219200"/>
          </a:xfrm>
          <a:noFill/>
          <a:ln w="38100">
            <a:noFill/>
          </a:ln>
          <a:scene3d>
            <a:camera prst="orthographicFront"/>
            <a:lightRig rig="morning" dir="t"/>
          </a:scene3d>
          <a:sp3d>
            <a:bevelT w="165100" prst="coolSlant"/>
            <a:bevelB w="165100" prst="coolSlant"/>
          </a:sp3d>
        </p:spPr>
        <p:txBody>
          <a:bodyPr>
            <a:normAutofit/>
            <a:sp3d extrusionH="57150" prstMaterial="powder">
              <a:bevelT w="38100" h="38100"/>
            </a:sp3d>
          </a:bodyPr>
          <a:lstStyle/>
          <a:p>
            <a:pPr algn="l" eaLnBrk="1" hangingPunct="1"/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. Preparing the Opposing 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SMF</a:t>
            </a:r>
            <a:endParaRPr lang="en-US" sz="3200" b="1" dirty="0" smtClean="0">
              <a:solidFill>
                <a:srgbClr val="FFCC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447800" y="2438400"/>
            <a:ext cx="7772400" cy="914400"/>
          </a:xfrm>
          <a:noFill/>
          <a:ln w="38100">
            <a:noFill/>
          </a:ln>
          <a:scene3d>
            <a:camera prst="orthographicFront"/>
            <a:lightRig rig="morning" dir="t"/>
          </a:scene3d>
          <a:sp3d>
            <a:bevelT w="165100" prst="coolSlant"/>
            <a:bevelB w="165100" prst="coolSlant"/>
          </a:sp3d>
        </p:spPr>
        <p:txBody>
          <a:bodyPr>
            <a:normAutofit/>
            <a:sp3d extrusionH="57150" prstMaterial="powder">
              <a:bevelT w="38100" h="38100"/>
            </a:sp3d>
          </a:bodyPr>
          <a:lstStyle/>
          <a:p>
            <a:pPr algn="l" eaLnBrk="1" hangingPunct="1"/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. Preparing the Opposing Affidavits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447800" y="3505200"/>
            <a:ext cx="7239000" cy="1219200"/>
          </a:xfrm>
          <a:noFill/>
          <a:ln w="38100">
            <a:noFill/>
          </a:ln>
          <a:scene3d>
            <a:camera prst="orthographicFront"/>
            <a:lightRig rig="morning" dir="t"/>
          </a:scene3d>
          <a:sp3d>
            <a:bevelT w="165100" prst="coolSlant"/>
            <a:bevelB w="165100" prst="coolSlant"/>
          </a:sp3d>
        </p:spPr>
        <p:txBody>
          <a:bodyPr>
            <a:normAutofit/>
            <a:sp3d extrusionH="57150" prstMaterial="powder">
              <a:bevelT w="38100" h="38100"/>
            </a:sp3d>
          </a:bodyPr>
          <a:lstStyle/>
          <a:p>
            <a:pPr marL="514350" indent="-514350" algn="l" eaLnBrk="1" hangingPunct="1">
              <a:buFont typeface="+mj-lt"/>
              <a:buAutoNum type="arabicPeriod" startAt="5"/>
            </a:pP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When 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Not to 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Submit an 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Opposing Affidavit</a:t>
            </a:r>
          </a:p>
        </p:txBody>
      </p:sp>
    </p:spTree>
    <p:extLst>
      <p:ext uri="{BB962C8B-B14F-4D97-AF65-F5344CB8AC3E}">
        <p14:creationId xmlns:p14="http://schemas.microsoft.com/office/powerpoint/2010/main" val="393708461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1000"/>
                    </a14:imgEffect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990600"/>
            <a:ext cx="815340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morning" dir="t"/>
            </a:scene3d>
            <a:sp3d extrusionH="57150" prstMaterial="powder">
              <a:bevelT w="38100" h="38100"/>
            </a:sp3d>
          </a:bodyPr>
          <a:lstStyle/>
          <a:p>
            <a:pPr marL="571500" indent="-571500" algn="l">
              <a:buFont typeface="+mj-lt"/>
              <a:buAutoNum type="romanUcPeriod" startAt="4"/>
            </a:pP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 Preserving Affirmative 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Defenses 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on Summary 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Judgment</a:t>
            </a:r>
            <a:endParaRPr lang="en-US" sz="3200" dirty="0">
              <a:solidFill>
                <a:srgbClr val="FFCC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40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1000"/>
                    </a14:imgEffect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990600"/>
            <a:ext cx="609600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morning" dir="t"/>
            </a:scene3d>
            <a:sp3d extrusionH="57150" prstMaterial="powder">
              <a:bevelT w="38100" h="38100"/>
            </a:sp3d>
          </a:bodyPr>
          <a:lstStyle/>
          <a:p>
            <a:pPr marL="571500" indent="-571500" algn="l">
              <a:buFont typeface="+mj-lt"/>
              <a:buAutoNum type="romanUcPeriod" startAt="5"/>
            </a:pP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Cross 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Moving </a:t>
            </a:r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for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Summary Judgment – Rule 56(f)</a:t>
            </a:r>
            <a:endParaRPr lang="en-US" sz="3200" dirty="0">
              <a:solidFill>
                <a:srgbClr val="FFCC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07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1000"/>
                    </a14:imgEffect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143000"/>
            <a:ext cx="8229600" cy="58477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morning" dir="t"/>
            </a:scene3d>
            <a:sp3d extrusionH="57150" prstMaterial="powder">
              <a:bevelT w="38100" h="38100"/>
            </a:sp3d>
          </a:bodyPr>
          <a:lstStyle/>
          <a:p>
            <a:pPr marL="857250" indent="-857250" algn="l">
              <a:buFont typeface="+mj-lt"/>
              <a:buAutoNum type="romanUcPeriod"/>
            </a:pPr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Review of Summary </a:t>
            </a:r>
            <a:r>
              <a:rPr lang="en-US" sz="3200" b="1" dirty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Judgment Rules</a:t>
            </a:r>
            <a:endParaRPr lang="en-US" sz="3200" dirty="0">
              <a:solidFill>
                <a:srgbClr val="FFCC66"/>
              </a:solidFill>
              <a:effectLst>
                <a:glow rad="12700">
                  <a:schemeClr val="tx1">
                    <a:alpha val="8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9069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1000"/>
                    </a14:imgEffect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990600"/>
            <a:ext cx="8229600" cy="58477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morning" dir="t"/>
            </a:scene3d>
            <a:sp3d extrusionH="57150" prstMaterial="powder">
              <a:bevelT w="38100" h="38100"/>
            </a:sp3d>
          </a:bodyPr>
          <a:lstStyle/>
          <a:p>
            <a:pPr algn="l"/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VI.  Preparing </a:t>
            </a:r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the Legal </a:t>
            </a:r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Memorandum</a:t>
            </a:r>
            <a:endParaRPr lang="en-US" sz="3200" dirty="0">
              <a:solidFill>
                <a:srgbClr val="FFCC66"/>
              </a:solidFill>
              <a:effectLst>
                <a:glow rad="12700">
                  <a:schemeClr val="tx1">
                    <a:alpha val="8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464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1000"/>
                    </a14:imgEffect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990600"/>
            <a:ext cx="822960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morning" dir="t"/>
            </a:scene3d>
            <a:sp3d extrusionH="57150" prstMaterial="powder">
              <a:bevelT w="38100" h="38100"/>
            </a:sp3d>
          </a:bodyPr>
          <a:lstStyle/>
          <a:p>
            <a:pPr marL="758952" indent="-758952" algn="l">
              <a:buFont typeface="+mj-lt"/>
              <a:buAutoNum type="romanUcPeriod" startAt="7"/>
            </a:pP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 Produce 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Note 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Issues 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On 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Summary Judgment</a:t>
            </a:r>
            <a:endParaRPr lang="en-US" sz="3200" dirty="0">
              <a:solidFill>
                <a:srgbClr val="FFCC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261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1000"/>
                    </a14:imgEffect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990600"/>
            <a:ext cx="822960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morning" dir="t"/>
            </a:scene3d>
            <a:sp3d extrusionH="57150" prstMaterial="powder">
              <a:bevelT w="38100" h="38100"/>
            </a:sp3d>
          </a:bodyPr>
          <a:lstStyle/>
          <a:p>
            <a:pPr marL="850392" indent="-850392" algn="l">
              <a:buFont typeface="+mj-lt"/>
              <a:buAutoNum type="romanUcPeriod" startAt="8"/>
            </a:pPr>
            <a:r>
              <a:rPr lang="en-US" sz="3200" b="1" dirty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Premature </a:t>
            </a:r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Motions </a:t>
            </a:r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for </a:t>
            </a:r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Summary Judgment </a:t>
            </a:r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Rule </a:t>
            </a:r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56(d) Motions</a:t>
            </a:r>
            <a:endParaRPr lang="en-US" sz="3200" dirty="0">
              <a:solidFill>
                <a:srgbClr val="FFCC66"/>
              </a:solidFill>
              <a:effectLst>
                <a:glow rad="12700">
                  <a:schemeClr val="tx1">
                    <a:alpha val="8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937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1000"/>
                    </a14:imgEffect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990600"/>
            <a:ext cx="8229600" cy="58477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morning" dir="t"/>
            </a:scene3d>
            <a:sp3d extrusionH="57150" prstMaterial="powder">
              <a:bevelT w="38100" h="38100"/>
            </a:sp3d>
          </a:bodyPr>
          <a:lstStyle/>
          <a:p>
            <a:pPr algn="l"/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IX.  Rule 56(h) Sanctions Motions</a:t>
            </a:r>
            <a:endParaRPr lang="en-US" sz="3200" dirty="0">
              <a:solidFill>
                <a:srgbClr val="FFCC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507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1000"/>
                    </a14:imgEffect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990600"/>
            <a:ext cx="8001000" cy="58477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morning" dir="t"/>
            </a:scene3d>
            <a:sp3d extrusionH="57150" prstMaterial="powder">
              <a:bevelT w="38100" h="38100"/>
            </a:sp3d>
          </a:bodyPr>
          <a:lstStyle/>
          <a:p>
            <a:pPr marL="571500" indent="-571500" algn="l">
              <a:buFont typeface="+mj-lt"/>
              <a:buAutoNum type="alphaUcPeriod"/>
            </a:pP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Getting to the Finding of “Bad Faith”</a:t>
            </a:r>
            <a:endParaRPr lang="en-US" sz="3200" dirty="0">
              <a:solidFill>
                <a:srgbClr val="FFCC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847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1000"/>
                    </a14:imgEffect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1600200"/>
            <a:ext cx="762000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morning" dir="t"/>
            </a:scene3d>
            <a:sp3d extrusionH="57150" prstMaterial="powder">
              <a:bevelT w="38100" h="38100"/>
            </a:sp3d>
          </a:bodyPr>
          <a:lstStyle/>
          <a:p>
            <a:pPr marL="571500" indent="-571500" algn="l">
              <a:buFont typeface="+mj-lt"/>
              <a:buAutoNum type="alphaUcPeriod" startAt="2"/>
            </a:pPr>
            <a:r>
              <a:rPr lang="en-US" sz="3200" b="1" dirty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Who is liable for sanctions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? 	  Servicer </a:t>
            </a:r>
            <a:r>
              <a:rPr lang="en-US" sz="3200" b="1" dirty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or Foreclosing Party</a:t>
            </a:r>
          </a:p>
        </p:txBody>
      </p:sp>
    </p:spTree>
    <p:extLst>
      <p:ext uri="{BB962C8B-B14F-4D97-AF65-F5344CB8AC3E}">
        <p14:creationId xmlns:p14="http://schemas.microsoft.com/office/powerpoint/2010/main" val="1121140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1000"/>
                    </a14:imgEffect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2438400"/>
            <a:ext cx="7772400" cy="58477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morning" dir="t"/>
            </a:scene3d>
            <a:sp3d extrusionH="57150" prstMaterial="powder">
              <a:bevelT w="38100" h="38100"/>
            </a:sp3d>
          </a:bodyPr>
          <a:lstStyle/>
          <a:p>
            <a:pPr marL="571500" indent="-571500" algn="l">
              <a:buFont typeface="+mj-lt"/>
              <a:buAutoNum type="alphaUcPeriod" startAt="3"/>
            </a:pP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Contempt Sanctions</a:t>
            </a:r>
            <a:endParaRPr lang="en-US" sz="3200" b="1" dirty="0">
              <a:solidFill>
                <a:srgbClr val="FFCC6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439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1000"/>
                    </a14:imgEffect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990600"/>
            <a:ext cx="822960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morning" dir="t"/>
            </a:scene3d>
            <a:sp3d extrusionH="57150" prstMaterial="powder">
              <a:bevelT w="38100" h="38100"/>
            </a:sp3d>
          </a:bodyPr>
          <a:lstStyle/>
          <a:p>
            <a:pPr marL="571500" indent="-571500" algn="l">
              <a:buFont typeface="+mj-lt"/>
              <a:buAutoNum type="romanUcPeriod" startAt="10"/>
            </a:pP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Partial 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Findings 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Fact by the Court Rule 56(g)</a:t>
            </a:r>
            <a:endParaRPr lang="en-US" sz="3200" dirty="0">
              <a:solidFill>
                <a:srgbClr val="FFCC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77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838200"/>
            <a:ext cx="4572000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morning" dir="t"/>
            </a:scene3d>
            <a:sp3d extrusionH="57150" prstMaterial="powder">
              <a:bevelT w="38100" h="38100"/>
            </a:sp3d>
          </a:bodyPr>
          <a:lstStyle/>
          <a:p>
            <a:pPr algn="l"/>
            <a:r>
              <a:rPr lang="en-US" sz="60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Summary Judgment</a:t>
            </a:r>
            <a:endParaRPr lang="en-US" sz="6000" dirty="0">
              <a:solidFill>
                <a:srgbClr val="FFCC66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6019800"/>
            <a:ext cx="5181600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l"/>
            <a:r>
              <a:rPr lang="en-US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For Max Gardner’s Bankruptcy Boot Camp</a:t>
            </a:r>
            <a:endParaRPr lang="en-US" dirty="0">
              <a:solidFill>
                <a:srgbClr val="FFCC66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4953000"/>
            <a:ext cx="4572000" cy="9233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l"/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Thomas A. Cox, </a:t>
            </a:r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Attorney at Law</a:t>
            </a:r>
            <a:b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Portland, Maine </a:t>
            </a:r>
            <a: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tac@gwi.net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02855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1000"/>
                    </a14:imgEffect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05000"/>
            <a:ext cx="7772400" cy="1371600"/>
          </a:xfrm>
          <a:noFill/>
          <a:ln w="38100">
            <a:noFill/>
          </a:ln>
          <a:scene3d>
            <a:camera prst="orthographicFront"/>
            <a:lightRig rig="morning" dir="t"/>
          </a:scene3d>
          <a:sp3d>
            <a:bevelT w="165100" prst="coolSlant"/>
            <a:bevelB w="165100" prst="coolSlant"/>
          </a:sp3d>
        </p:spPr>
        <p:txBody>
          <a:bodyPr>
            <a:normAutofit/>
            <a:sp3d extrusionH="57150" prstMaterial="powder">
              <a:bevelT w="38100" h="38100"/>
            </a:sp3d>
          </a:bodyPr>
          <a:lstStyle/>
          <a:p>
            <a:pPr marL="571500" indent="-571500" algn="l" eaLnBrk="1" hangingPunct="1">
              <a:buFont typeface="+mj-lt"/>
              <a:buAutoNum type="alphaUcPeriod"/>
            </a:pP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Federal Rules of Civil Procedure Rule 56</a:t>
            </a:r>
          </a:p>
        </p:txBody>
      </p:sp>
    </p:spTree>
    <p:extLst>
      <p:ext uri="{BB962C8B-B14F-4D97-AF65-F5344CB8AC3E}">
        <p14:creationId xmlns:p14="http://schemas.microsoft.com/office/powerpoint/2010/main" val="408288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1000"/>
                    </a14:imgEffect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505200"/>
            <a:ext cx="7772400" cy="1676400"/>
          </a:xfrm>
          <a:noFill/>
          <a:ln w="38100">
            <a:noFill/>
          </a:ln>
          <a:scene3d>
            <a:camera prst="orthographicFront"/>
            <a:lightRig rig="morning" dir="t"/>
          </a:scene3d>
          <a:sp3d>
            <a:bevelT w="165100" prst="coolSlant"/>
            <a:bevelB w="165100" prst="coolSlant"/>
          </a:sp3d>
        </p:spPr>
        <p:txBody>
          <a:bodyPr>
            <a:normAutofit/>
            <a:sp3d extrusionH="57150" prstMaterial="powder">
              <a:bevelT w="38100" h="38100"/>
            </a:sp3d>
          </a:bodyPr>
          <a:lstStyle/>
          <a:p>
            <a:pPr marL="514350" indent="-514350" algn="l" eaLnBrk="1" hangingPunct="1">
              <a:buFont typeface="+mj-lt"/>
              <a:buAutoNum type="alphaUcPeriod" startAt="2"/>
            </a:pPr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Local Rules                                                Example:  SD NY Bankruptcy Court                         Local Rule 7056-1</a:t>
            </a:r>
          </a:p>
        </p:txBody>
      </p:sp>
    </p:spTree>
    <p:extLst>
      <p:ext uri="{BB962C8B-B14F-4D97-AF65-F5344CB8AC3E}">
        <p14:creationId xmlns:p14="http://schemas.microsoft.com/office/powerpoint/2010/main" val="102524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1000"/>
                    </a14:imgEffect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990600"/>
            <a:ext cx="822960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morning" dir="t"/>
            </a:scene3d>
            <a:sp3d extrusionH="57150" prstMaterial="powder">
              <a:bevelT w="38100" h="38100"/>
            </a:sp3d>
          </a:bodyPr>
          <a:lstStyle/>
          <a:p>
            <a:pPr algn="l"/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II.  Picking Apart a Servicer’s Summary Judgment Affidavit</a:t>
            </a:r>
            <a:endParaRPr lang="en-US" sz="3200" dirty="0">
              <a:solidFill>
                <a:srgbClr val="FFCC66"/>
              </a:solidFill>
              <a:effectLst>
                <a:glow rad="12700">
                  <a:schemeClr val="tx1">
                    <a:alpha val="8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7943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1000"/>
                    </a14:imgEffect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676400"/>
          </a:xfrm>
          <a:noFill/>
          <a:ln w="38100">
            <a:noFill/>
          </a:ln>
          <a:scene3d>
            <a:camera prst="orthographicFront"/>
            <a:lightRig rig="morning" dir="t"/>
          </a:scene3d>
          <a:sp3d>
            <a:bevelT w="165100" prst="coolSlant"/>
            <a:bevelB w="165100" prst="coolSlant"/>
          </a:sp3d>
        </p:spPr>
        <p:txBody>
          <a:bodyPr>
            <a:normAutofit/>
            <a:sp3d extrusionH="57150" prstMaterial="powder">
              <a:bevelT w="38100" h="38100"/>
            </a:sp3d>
          </a:bodyPr>
          <a:lstStyle/>
          <a:p>
            <a:pPr algn="l" eaLnBrk="1" hangingPunct="1"/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A. Who is the Affiant?</a:t>
            </a:r>
          </a:p>
        </p:txBody>
      </p:sp>
    </p:spTree>
    <p:extLst>
      <p:ext uri="{BB962C8B-B14F-4D97-AF65-F5344CB8AC3E}">
        <p14:creationId xmlns:p14="http://schemas.microsoft.com/office/powerpoint/2010/main" val="91841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1000"/>
                    </a14:imgEffect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438400"/>
            <a:ext cx="7772400" cy="990600"/>
          </a:xfrm>
          <a:noFill/>
          <a:ln w="38100">
            <a:noFill/>
          </a:ln>
          <a:scene3d>
            <a:camera prst="orthographicFront"/>
            <a:lightRig rig="morning" dir="t"/>
          </a:scene3d>
          <a:sp3d>
            <a:bevelT w="165100" prst="coolSlant"/>
            <a:bevelB w="165100" prst="coolSlant"/>
          </a:sp3d>
        </p:spPr>
        <p:txBody>
          <a:bodyPr>
            <a:normAutofit/>
            <a:sp3d extrusionH="57150" prstMaterial="powder">
              <a:bevelT w="38100" h="38100"/>
            </a:sp3d>
          </a:bodyPr>
          <a:lstStyle/>
          <a:p>
            <a:pPr algn="l" eaLnBrk="1" hangingPunct="1"/>
            <a:r>
              <a:rPr lang="en-US" sz="3200" b="1" dirty="0" smtClean="0">
                <a:solidFill>
                  <a:srgbClr val="FFCC66"/>
                </a:solidFill>
                <a:effectLst>
                  <a:glow rad="12700">
                    <a:schemeClr val="tx1">
                      <a:alpha val="8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B. Who is the Affiant’s employer?</a:t>
            </a:r>
          </a:p>
        </p:txBody>
      </p:sp>
    </p:spTree>
    <p:extLst>
      <p:ext uri="{BB962C8B-B14F-4D97-AF65-F5344CB8AC3E}">
        <p14:creationId xmlns:p14="http://schemas.microsoft.com/office/powerpoint/2010/main" val="3978975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1000"/>
                    </a14:imgEffect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581400"/>
            <a:ext cx="7772400" cy="914400"/>
          </a:xfrm>
          <a:noFill/>
          <a:ln w="38100">
            <a:noFill/>
          </a:ln>
          <a:scene3d>
            <a:camera prst="orthographicFront"/>
            <a:lightRig rig="morning" dir="t"/>
          </a:scene3d>
          <a:sp3d>
            <a:bevelT w="165100" prst="coolSlant"/>
            <a:bevelB w="165100" prst="coolSlant"/>
          </a:sp3d>
        </p:spPr>
        <p:txBody>
          <a:bodyPr>
            <a:noAutofit/>
            <a:sp3d extrusionH="57150" prstMaterial="powder">
              <a:bevelT w="38100" h="38100"/>
            </a:sp3d>
          </a:bodyPr>
          <a:lstStyle/>
          <a:p>
            <a:pPr algn="l" eaLnBrk="1" hangingPunct="1"/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C. What Does 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“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Personal  Knowledge” Mean?</a:t>
            </a:r>
          </a:p>
        </p:txBody>
      </p:sp>
    </p:spTree>
    <p:extLst>
      <p:ext uri="{BB962C8B-B14F-4D97-AF65-F5344CB8AC3E}">
        <p14:creationId xmlns:p14="http://schemas.microsoft.com/office/powerpoint/2010/main" val="4275927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41000"/>
                    </a14:imgEffect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724400"/>
            <a:ext cx="7772400" cy="1447800"/>
          </a:xfrm>
          <a:noFill/>
          <a:ln w="38100">
            <a:noFill/>
          </a:ln>
          <a:scene3d>
            <a:camera prst="orthographicFront"/>
            <a:lightRig rig="morning" dir="t"/>
          </a:scene3d>
          <a:sp3d>
            <a:bevelT w="165100" prst="coolSlant"/>
            <a:bevelB w="165100" prst="coolSlant"/>
          </a:sp3d>
        </p:spPr>
        <p:txBody>
          <a:bodyPr>
            <a:normAutofit/>
            <a:sp3d extrusionH="57150" prstMaterial="powder">
              <a:bevelT w="38100" h="38100"/>
            </a:sp3d>
          </a:bodyPr>
          <a:lstStyle/>
          <a:p>
            <a:pPr algn="l" eaLnBrk="1" hangingPunct="1"/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D. Who Is a “Qualified Witness”     under F. R. </a:t>
            </a:r>
            <a:r>
              <a:rPr lang="en-US" sz="3200" b="1" dirty="0" err="1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Ev</a:t>
            </a:r>
            <a:r>
              <a:rPr lang="en-US" sz="3200" b="1" dirty="0" smtClean="0">
                <a:solidFill>
                  <a:srgbClr val="FFCC66"/>
                </a:solidFill>
                <a:latin typeface="Arial" pitchFamily="34" charset="0"/>
                <a:cs typeface="Arial" pitchFamily="34" charset="0"/>
              </a:rPr>
              <a:t>. 803(6)?</a:t>
            </a:r>
          </a:p>
        </p:txBody>
      </p:sp>
    </p:spTree>
    <p:extLst>
      <p:ext uri="{BB962C8B-B14F-4D97-AF65-F5344CB8AC3E}">
        <p14:creationId xmlns:p14="http://schemas.microsoft.com/office/powerpoint/2010/main" val="702761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958</TotalTime>
  <Words>311</Words>
  <Application>Microsoft Macintosh PowerPoint</Application>
  <PresentationFormat>On-screen Show (4:3)</PresentationFormat>
  <Paragraphs>44</Paragraphs>
  <Slides>28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PowerPoint Presentation</vt:lpstr>
      <vt:lpstr>PowerPoint Presentation</vt:lpstr>
      <vt:lpstr>Federal Rules of Civil Procedure Rule 56</vt:lpstr>
      <vt:lpstr>Local Rules                                                Example:  SD NY Bankruptcy Court                         Local Rule 7056-1</vt:lpstr>
      <vt:lpstr>PowerPoint Presentation</vt:lpstr>
      <vt:lpstr>A. Who is the Affiant?</vt:lpstr>
      <vt:lpstr>B. Who is the Affiant’s employer?</vt:lpstr>
      <vt:lpstr>C. What Does “Personal  Knowledge” Mean?</vt:lpstr>
      <vt:lpstr>D. Who Is a “Qualified Witness”     under F. R. Ev. 803(6)?</vt:lpstr>
      <vt:lpstr>1. Servicing Agreement</vt:lpstr>
      <vt:lpstr>4.  Loan History Documents</vt:lpstr>
      <vt:lpstr>  2. Computer Calculations</vt:lpstr>
      <vt:lpstr>G.  Legal Conclusions in Affidavits</vt:lpstr>
      <vt:lpstr>PowerPoint Presentation</vt:lpstr>
      <vt:lpstr>A. What Is an SMF?</vt:lpstr>
      <vt:lpstr>B.  Opposing an SMF</vt:lpstr>
      <vt:lpstr>3. Preparing the Opposing SMF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</dc:creator>
  <cp:lastModifiedBy>Bob Godnik</cp:lastModifiedBy>
  <cp:revision>125</cp:revision>
  <dcterms:created xsi:type="dcterms:W3CDTF">2011-05-21T21:25:00Z</dcterms:created>
  <dcterms:modified xsi:type="dcterms:W3CDTF">2011-08-08T18:04:22Z</dcterms:modified>
</cp:coreProperties>
</file>